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4" r:id="rId7"/>
    <p:sldId id="265" r:id="rId8"/>
    <p:sldId id="263" r:id="rId9"/>
    <p:sldId id="262" r:id="rId10"/>
    <p:sldId id="261" r:id="rId11"/>
    <p:sldId id="267" r:id="rId12"/>
    <p:sldId id="269" r:id="rId13"/>
    <p:sldId id="270" r:id="rId14"/>
    <p:sldId id="268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C6C44C-57C0-441D-A734-09606EA28B4E}" type="datetimeFigureOut">
              <a:rPr lang="en-GB" smtClean="0"/>
              <a:t>28/10/2014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A533B8-61F3-4419-9920-4F954BD012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227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C6C44C-57C0-441D-A734-09606EA28B4E}" type="datetimeFigureOut">
              <a:rPr lang="en-GB" smtClean="0"/>
              <a:t>28/10/2014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A533B8-61F3-4419-9920-4F954BD012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829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C6C44C-57C0-441D-A734-09606EA28B4E}" type="datetimeFigureOut">
              <a:rPr lang="en-GB" smtClean="0"/>
              <a:t>28/10/2014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A533B8-61F3-4419-9920-4F954BD012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499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C6C44C-57C0-441D-A734-09606EA28B4E}" type="datetimeFigureOut">
              <a:rPr lang="en-GB" smtClean="0"/>
              <a:t>28/10/2014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A533B8-61F3-4419-9920-4F954BD012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781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C6C44C-57C0-441D-A734-09606EA28B4E}" type="datetimeFigureOut">
              <a:rPr lang="en-GB" smtClean="0"/>
              <a:t>28/10/2014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A533B8-61F3-4419-9920-4F954BD012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779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C6C44C-57C0-441D-A734-09606EA28B4E}" type="datetimeFigureOut">
              <a:rPr lang="en-GB" smtClean="0"/>
              <a:t>28/10/2014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A533B8-61F3-4419-9920-4F954BD012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729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C6C44C-57C0-441D-A734-09606EA28B4E}" type="datetimeFigureOut">
              <a:rPr lang="en-GB" smtClean="0"/>
              <a:t>28/10/2014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A533B8-61F3-4419-9920-4F954BD012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529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C6C44C-57C0-441D-A734-09606EA28B4E}" type="datetimeFigureOut">
              <a:rPr lang="en-GB" smtClean="0"/>
              <a:t>28/10/2014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A533B8-61F3-4419-9920-4F954BD012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474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C6C44C-57C0-441D-A734-09606EA28B4E}" type="datetimeFigureOut">
              <a:rPr lang="en-GB" smtClean="0"/>
              <a:t>28/10/2014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A533B8-61F3-4419-9920-4F954BD012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726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C6C44C-57C0-441D-A734-09606EA28B4E}" type="datetimeFigureOut">
              <a:rPr lang="en-GB" smtClean="0"/>
              <a:t>28/10/2014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A533B8-61F3-4419-9920-4F954BD012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873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C6C44C-57C0-441D-A734-09606EA28B4E}" type="datetimeFigureOut">
              <a:rPr lang="en-GB" smtClean="0"/>
              <a:t>28/10/2014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A533B8-61F3-4419-9920-4F954BD012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979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86000">
              <a:schemeClr val="bg2">
                <a:tint val="80000"/>
                <a:satMod val="300000"/>
              </a:schemeClr>
            </a:gs>
            <a:gs pos="57000">
              <a:schemeClr val="bg2">
                <a:shade val="30000"/>
                <a:satMod val="200000"/>
                <a:lumMod val="77000"/>
                <a:lumOff val="23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733256"/>
            <a:ext cx="9144000" cy="112474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84784"/>
            <a:ext cx="822960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1" y="5849369"/>
            <a:ext cx="2853805" cy="8717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5753878"/>
            <a:ext cx="3330082" cy="89251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3131840" y="5935252"/>
            <a:ext cx="230425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  <a:spcBef>
                <a:spcPts val="100"/>
              </a:spcBef>
              <a:spcAft>
                <a:spcPts val="100"/>
              </a:spcAft>
            </a:pPr>
            <a:r>
              <a:rPr lang="en-GB" sz="1200" b="1" dirty="0" smtClean="0">
                <a:solidFill>
                  <a:schemeClr val="bg1"/>
                </a:solidFill>
              </a:rPr>
              <a:t>Quite simply, the UK’s best provider of e-learning</a:t>
            </a:r>
            <a:r>
              <a:rPr lang="en-GB" sz="1200" b="1" baseline="0" dirty="0" smtClean="0">
                <a:solidFill>
                  <a:schemeClr val="bg1"/>
                </a:solidFill>
              </a:rPr>
              <a:t> to the post-16 sector</a:t>
            </a:r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9791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FFC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FFC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FFC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FFC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FFC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QCDJs1yVlGU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gcsescreener.co.uk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4032447"/>
          </a:xfrm>
        </p:spPr>
        <p:txBody>
          <a:bodyPr>
            <a:noAutofit/>
          </a:bodyPr>
          <a:lstStyle/>
          <a:p>
            <a:r>
              <a:rPr lang="en-GB" dirty="0" smtClean="0"/>
              <a:t>Jonathan Wells</a:t>
            </a:r>
            <a:br>
              <a:rPr lang="en-GB" dirty="0" smtClean="0"/>
            </a:br>
            <a:r>
              <a:rPr lang="en-GB" sz="1000" dirty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200" dirty="0" smtClean="0"/>
              <a:t>(SAM Learning, Espresso, Guroo)</a:t>
            </a:r>
            <a:br>
              <a:rPr lang="en-GB" sz="3200" dirty="0" smtClean="0"/>
            </a:br>
            <a:r>
              <a:rPr lang="en-GB" sz="3200" dirty="0" smtClean="0"/>
              <a:t>Ofsted External Expert in Assessment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7197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GCSE Screener Output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69" y="2276872"/>
            <a:ext cx="4383605" cy="3240360"/>
          </a:xfrm>
        </p:spPr>
      </p:pic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4008" y="1628800"/>
            <a:ext cx="3970784" cy="3528392"/>
          </a:xfrm>
        </p:spPr>
        <p:txBody>
          <a:bodyPr/>
          <a:lstStyle/>
          <a:p>
            <a:r>
              <a:rPr lang="en-GB" dirty="0" smtClean="0"/>
              <a:t>Simple clear guidance with strength of bias</a:t>
            </a:r>
          </a:p>
          <a:p>
            <a:r>
              <a:rPr lang="en-GB" dirty="0" smtClean="0"/>
              <a:t>Supporting evidence to support decisions on pathway </a:t>
            </a:r>
          </a:p>
          <a:p>
            <a:r>
              <a:rPr lang="en-GB" dirty="0" smtClean="0"/>
              <a:t>Tutors/teachers register all their groups using a code to see all their groups results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4392488" cy="87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1749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143000"/>
          </a:xfrm>
        </p:spPr>
        <p:txBody>
          <a:bodyPr/>
          <a:lstStyle/>
          <a:p>
            <a:r>
              <a:rPr lang="en-GB" dirty="0" smtClean="0"/>
              <a:t>Functional Skills or GCSE?</a:t>
            </a:r>
            <a:endParaRPr lang="en-GB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51072"/>
            <a:ext cx="3744416" cy="2857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870405"/>
            <a:ext cx="4276658" cy="3268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689350"/>
            <a:ext cx="3995598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64904"/>
            <a:ext cx="4154585" cy="3148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71454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596753"/>
            <a:ext cx="4061305" cy="3088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143000"/>
          </a:xfrm>
        </p:spPr>
        <p:txBody>
          <a:bodyPr/>
          <a:lstStyle/>
          <a:p>
            <a:r>
              <a:rPr lang="en-GB" dirty="0" smtClean="0"/>
              <a:t>Functional Skills or GCSE?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052735"/>
            <a:ext cx="4057302" cy="3088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052735"/>
            <a:ext cx="3778783" cy="2862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28291"/>
            <a:ext cx="3600400" cy="274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2926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9178"/>
            <a:ext cx="8229600" cy="1143000"/>
          </a:xfrm>
        </p:spPr>
        <p:txBody>
          <a:bodyPr/>
          <a:lstStyle/>
          <a:p>
            <a:r>
              <a:rPr lang="en-GB" dirty="0" smtClean="0"/>
              <a:t>Skills criteria</a:t>
            </a:r>
            <a:endParaRPr lang="en-GB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88" y="1052736"/>
            <a:ext cx="8748734" cy="4536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63696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Functional Skills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Real-life contexts</a:t>
            </a:r>
          </a:p>
          <a:p>
            <a:r>
              <a:rPr lang="en-GB" dirty="0" smtClean="0"/>
              <a:t>Open answers with explanation and reasoning</a:t>
            </a:r>
          </a:p>
          <a:p>
            <a:r>
              <a:rPr lang="en-GB" dirty="0" smtClean="0"/>
              <a:t>High pass marks (70%)</a:t>
            </a:r>
          </a:p>
          <a:p>
            <a:r>
              <a:rPr lang="en-GB" dirty="0" smtClean="0"/>
              <a:t>Knows lots about fewer things</a:t>
            </a:r>
          </a:p>
          <a:p>
            <a:r>
              <a:rPr lang="en-GB" dirty="0" smtClean="0"/>
              <a:t>Fewer academic concepts – little algebra &amp; trig but much more on equivalences, units, interpreting graphs and stats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15775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GCSE and Functional Skills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The only two options for Maths at KS4 and KS5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7433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270,000 students leave school with low levels of maths or English or both EACH YEAR</a:t>
            </a:r>
            <a:br>
              <a:rPr lang="en-GB" dirty="0" smtClean="0"/>
            </a:br>
            <a:r>
              <a:rPr lang="en-GB" sz="1200" dirty="0" smtClean="0"/>
              <a:t>Source Ofsted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462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412776"/>
            <a:ext cx="8064896" cy="3096344"/>
          </a:xfrm>
        </p:spPr>
        <p:txBody>
          <a:bodyPr>
            <a:normAutofit/>
          </a:bodyPr>
          <a:lstStyle/>
          <a:p>
            <a:r>
              <a:rPr lang="en-GB" sz="3600" dirty="0" smtClean="0"/>
              <a:t>“It’s not about preparing learners simply for exams but much more important to develop work related skills”</a:t>
            </a:r>
            <a:br>
              <a:rPr lang="en-GB" sz="3600" dirty="0" smtClean="0"/>
            </a:br>
            <a:r>
              <a:rPr lang="en-GB" sz="900" dirty="0" smtClean="0"/>
              <a:t> 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800" dirty="0" smtClean="0"/>
              <a:t>Karen </a:t>
            </a:r>
            <a:r>
              <a:rPr lang="en-GB" sz="1800" dirty="0" err="1" smtClean="0"/>
              <a:t>Adriaanse</a:t>
            </a:r>
            <a:r>
              <a:rPr lang="en-GB" sz="1800" dirty="0" smtClean="0"/>
              <a:t> – Ofsted, AELP Webinar presentation Sept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039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Does it have to be GCSE at KS4 every time?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567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Skills Minister – Nick Boles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u="sng" dirty="0">
                <a:hlinkClick r:id="rId2"/>
              </a:rPr>
              <a:t>http://</a:t>
            </a:r>
            <a:r>
              <a:rPr lang="en-GB" u="sng" dirty="0" smtClean="0">
                <a:hlinkClick r:id="rId2"/>
              </a:rPr>
              <a:t>youtu.be/QCDJs1yVlGU</a:t>
            </a:r>
            <a:r>
              <a:rPr lang="en-GB" u="sng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248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Guidelines for choosing the best route at KS4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GB" sz="4000" dirty="0" smtClean="0"/>
              <a:t>GCSE</a:t>
            </a:r>
            <a:endParaRPr lang="en-GB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smtClean="0"/>
              <a:t>Academic aspirations</a:t>
            </a:r>
          </a:p>
          <a:p>
            <a:r>
              <a:rPr lang="en-GB" dirty="0" smtClean="0"/>
              <a:t>Expected to achieve A*-D (grade 9-4)</a:t>
            </a:r>
          </a:p>
          <a:p>
            <a:r>
              <a:rPr lang="en-GB" dirty="0" smtClean="0"/>
              <a:t>Good engagement with learning at school  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en-GB" sz="4000" dirty="0" smtClean="0"/>
              <a:t>Functional Skills</a:t>
            </a:r>
            <a:endParaRPr lang="en-GB" sz="40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 smtClean="0"/>
              <a:t>Vocational aspirations</a:t>
            </a:r>
          </a:p>
          <a:p>
            <a:r>
              <a:rPr lang="en-GB" dirty="0" smtClean="0"/>
              <a:t>Unlikely to achieve D or above (grade 4+)</a:t>
            </a:r>
          </a:p>
          <a:p>
            <a:r>
              <a:rPr lang="en-GB" dirty="0" smtClean="0"/>
              <a:t>Poor engagement or dis-engaged at school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12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Guidelines for choosing the best route at KS5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GB" sz="4000" dirty="0" smtClean="0"/>
              <a:t>GCSE</a:t>
            </a:r>
            <a:endParaRPr lang="en-GB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smtClean="0"/>
              <a:t>Achieved grade D with academic aspirations</a:t>
            </a:r>
          </a:p>
          <a:p>
            <a:pPr marL="0" indent="0" algn="ctr">
              <a:buNone/>
            </a:pPr>
            <a:r>
              <a:rPr lang="en-GB" dirty="0" smtClean="0"/>
              <a:t>AND</a:t>
            </a:r>
          </a:p>
          <a:p>
            <a:r>
              <a:rPr lang="en-GB" dirty="0" smtClean="0"/>
              <a:t>On a full-time course and aged 16-18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en-GB" sz="4000" dirty="0" smtClean="0"/>
              <a:t>Functional Skills</a:t>
            </a:r>
            <a:endParaRPr lang="en-GB" sz="40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 smtClean="0"/>
              <a:t>Achieved Grade E-G with vocational aspirations</a:t>
            </a:r>
          </a:p>
          <a:p>
            <a:pPr marL="0" indent="0" algn="ctr">
              <a:buNone/>
            </a:pPr>
            <a:r>
              <a:rPr lang="en-GB" dirty="0" smtClean="0"/>
              <a:t>OR</a:t>
            </a:r>
          </a:p>
          <a:p>
            <a:r>
              <a:rPr lang="en-GB" dirty="0" smtClean="0"/>
              <a:t>On an apprenticeship or aged 19+ having achieved grade D-G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06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8928992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5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5">
                    <a:lumMod val="20000"/>
                    <a:lumOff val="80000"/>
                  </a:schemeClr>
                </a:solidFill>
                <a:hlinkClick r:id="rId2"/>
              </a:rPr>
              <a:t>www.gcsescreener.co.uk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104456"/>
          </a:xfrm>
        </p:spPr>
        <p:txBody>
          <a:bodyPr/>
          <a:lstStyle/>
          <a:p>
            <a:r>
              <a:rPr lang="en-GB" dirty="0" smtClean="0"/>
              <a:t>Aimed at grade D/E or Level 1 learners</a:t>
            </a:r>
          </a:p>
          <a:p>
            <a:r>
              <a:rPr lang="en-GB" dirty="0" smtClean="0"/>
              <a:t>Completely free</a:t>
            </a:r>
          </a:p>
          <a:p>
            <a:r>
              <a:rPr lang="en-GB" dirty="0" smtClean="0"/>
              <a:t>10 questions mix of GCSE and FS type questions at similar levels of difficulty</a:t>
            </a:r>
          </a:p>
          <a:p>
            <a:r>
              <a:rPr lang="en-GB" dirty="0" smtClean="0"/>
              <a:t>Result/output is on screen and on paper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126550"/>
            <a:ext cx="8102512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836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2033</TotalTime>
  <Words>276</Words>
  <Application>Microsoft Office PowerPoint</Application>
  <PresentationFormat>On-screen Show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Jonathan Wells   (SAM Learning, Espresso, Guroo) Ofsted External Expert in Assessment </vt:lpstr>
      <vt:lpstr>270,000 students leave school with low levels of maths or English or both EACH YEAR Source Ofsted 2014</vt:lpstr>
      <vt:lpstr>“It’s not about preparing learners simply for exams but much more important to develop work related skills”    Karen Adriaanse – Ofsted, AELP Webinar presentation Sept 2014</vt:lpstr>
      <vt:lpstr>Does it have to be GCSE at KS4 every time?</vt:lpstr>
      <vt:lpstr>The Skills Minister – Nick Boles</vt:lpstr>
      <vt:lpstr>Guidelines for choosing the best route at KS4</vt:lpstr>
      <vt:lpstr>Guidelines for choosing the best route at KS5</vt:lpstr>
      <vt:lpstr>PowerPoint Presentation</vt:lpstr>
      <vt:lpstr>www.gcsescreener.co.uk </vt:lpstr>
      <vt:lpstr>GCSE Screener Output</vt:lpstr>
      <vt:lpstr>Functional Skills or GCSE?</vt:lpstr>
      <vt:lpstr>Functional Skills or GCSE?</vt:lpstr>
      <vt:lpstr>Skills criteria</vt:lpstr>
      <vt:lpstr>Functional Skills</vt:lpstr>
      <vt:lpstr>GCSE and Functional Skills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Wells</dc:creator>
  <cp:lastModifiedBy>Jonathan Wells</cp:lastModifiedBy>
  <cp:revision>22</cp:revision>
  <dcterms:created xsi:type="dcterms:W3CDTF">2014-10-28T08:43:50Z</dcterms:created>
  <dcterms:modified xsi:type="dcterms:W3CDTF">2014-10-29T18:37:00Z</dcterms:modified>
</cp:coreProperties>
</file>